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489" r:id="rId2"/>
    <p:sldId id="490" r:id="rId3"/>
    <p:sldId id="491" r:id="rId4"/>
    <p:sldId id="494" r:id="rId5"/>
    <p:sldId id="495" r:id="rId6"/>
    <p:sldId id="498" r:id="rId7"/>
    <p:sldId id="500" r:id="rId8"/>
    <p:sldId id="499" r:id="rId9"/>
    <p:sldId id="497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4072"/>
    <a:srgbClr val="274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6EA8-AF52-400C-986C-4EE4105F064B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657CD-07A9-458D-BD6C-0E8F38CC8D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30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57A86-96D4-4402-8C27-F778F67D9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9AB3016-77B1-40D8-98A0-B423B7F4F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52FAB4-34AD-4CC9-BC41-BE61BAB88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BBA926-1E2D-4F5A-8047-F24872CDF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4244B-4F8C-40C0-8EC5-917AB8DE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76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40B97A-BF34-4AA8-A760-90B48174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3B5C6DD-7C67-4F07-B5AB-134CE1CC0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FC33F-6192-48A5-BEB2-40855161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EAFD72-1DF9-4D60-B7E7-312DD99B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757791-3BF2-4C6F-AB56-970BA0ECD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162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B00FCB1-BBD1-4217-82A6-F8B29A4CA4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607F1B-DC9F-4102-B97B-E4DF3A8BC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8C934E-5593-4B87-9629-11F96C9D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C569CB-F856-4991-9B3D-82FCDF954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9D8D42-FA30-439D-BF53-70FC3040F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00B2-CF1C-40AA-8992-438CFC5D4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63EC8E-E6F7-40F9-9158-F60A6A848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B61F1-01FF-4680-A5AB-BDA230C0F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F6BA0-BA9E-4808-A4F0-B9F58382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59D2B1-349D-41E1-96D2-F1110BE8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87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8896A-3A17-49DE-8715-39B9B6D95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AD1A0-B8F3-4AE6-9E1E-264D5F68B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584BB-1C2C-48C7-8EAB-21CA079B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46D0B-EDF6-4C66-9AFC-2F51F98F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4C168B-CE39-46B5-A57E-56377B98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35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099ACA-3317-4861-987E-33837ECC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1A5C8-E309-4A92-AD04-3D393DEFF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A44FD3-544E-464C-AEDF-BE4AD45ED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0F420E-9AB4-47C9-9502-6021DCB3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F8B19F-6BC5-4ED7-9625-03B8262F0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F8292-A488-46DD-9AE9-3EC6201B8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91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4D6F7-24C0-4F05-B3F1-327AD523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FEC4F-85E0-41D8-91AB-0DBC1F597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850A2F-6E69-4686-B290-BF485FA260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3ED548-8E02-45EF-B736-65BDCE38DD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3FC5C0-1458-4D72-AFD4-2D074EA80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AB0839B-71FE-406B-ABBE-AA4EE170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3786E-F6FC-46D0-9D97-0E3E59A0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D63E3E-3B9E-42B7-8577-04F6F6EC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42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34378D-26A8-4601-9FFB-5220103F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136D0D-E29B-4353-99AD-3B2A7286C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32791C-3F6C-4A4B-ABB0-15AA9CE50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93662-4608-47D1-AB37-EEF56176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3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E8383B8-F5F3-4675-B552-702B6727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9B7380-2ADB-4120-B319-5E40C381C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E098D5-B4B6-4F71-8677-45FB98A08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65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2869DC-5F56-4C7A-9DAA-9B70579A7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565568-3DA9-4D78-809C-85BEB2E5F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D9C4EC-016D-48F2-A4B7-C8ED51BB5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626242-A5DC-42D4-A47E-70AD90BD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6647DC-62C1-4EC3-BA6C-30B1FF25C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95AEE-3AF2-4641-97E5-ABA4E8CD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819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A373E-A89F-41AB-BBBF-8E9C123B6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A86DAD5-C29B-418C-A3CA-0767135B9C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206157-7312-4D8A-9697-260FB0062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142C20-14E5-4943-9446-12E2037C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B476B7-E4B7-4764-A1DB-2908CB6B9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36D698-728F-40A0-9E0F-1565B4261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1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F030E6-7D30-4910-913F-4B2CFF0B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BCC963-E796-44B6-AC63-241DE7FC7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9CFE37-FD69-48B2-8434-7F2A6C53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6D67-041A-4184-86D6-54A53CEFC251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5DEC8-2D6F-4582-AB49-F2AD880C0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CA85A6-96CB-4012-B1DB-424C4BB72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EB5A-3666-4FBB-9FD8-4107D6C67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15883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701" y="0"/>
            <a:ext cx="4042299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510674"/>
            <a:ext cx="12191999" cy="1293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CEE5C2-9EB1-4AD7-BBDD-58AE22909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39" y="4185038"/>
            <a:ext cx="1671244" cy="182374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5B14A92-E334-47B3-A426-657B9F66DBDD}"/>
              </a:ext>
            </a:extLst>
          </p:cNvPr>
          <p:cNvSpPr/>
          <p:nvPr/>
        </p:nvSpPr>
        <p:spPr>
          <a:xfrm>
            <a:off x="630635" y="2266032"/>
            <a:ext cx="10752239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подготовиться к собеседованию при приеме на работу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A8C4D2-511C-457E-A3DB-581E4759AE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752" y="2886750"/>
            <a:ext cx="5977115" cy="3571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5AB6A2-7698-4EA0-BE32-B8EF9DDF0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014" y="596765"/>
            <a:ext cx="6572058" cy="1121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822265-7F09-4FD4-978E-602C80F23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2522" y="734144"/>
            <a:ext cx="676715" cy="7071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758ED33-3E76-4311-B53C-9DE143330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8156" y="667082"/>
            <a:ext cx="701322" cy="7742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068487E-72C4-4387-989A-B2BD5B75A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3" y="881"/>
            <a:ext cx="4042299" cy="40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9038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11324" y="639050"/>
            <a:ext cx="121806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Информационная разведка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ACD1C4C-DE1C-4850-8418-933EDA7089E4}"/>
              </a:ext>
            </a:extLst>
          </p:cNvPr>
          <p:cNvSpPr/>
          <p:nvPr/>
        </p:nvSpPr>
        <p:spPr>
          <a:xfrm>
            <a:off x="168677" y="1302632"/>
            <a:ext cx="1178954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latin typeface="+mj-lt"/>
              </a:rPr>
              <a:t>Проведите информационную разведку. Подготовьтесь к собеседованию:</a:t>
            </a:r>
          </a:p>
          <a:p>
            <a:pPr algn="just"/>
            <a:r>
              <a:rPr lang="ru-RU" sz="2000" b="1" dirty="0">
                <a:latin typeface="+mj-lt"/>
              </a:rPr>
              <a:t>уточните цели собеседования, вспомните свои сильные стороны, соберите информацию о предприятии, подготовьте необходимые документы для встречи с работодателем, будьте готовы к тестам, подумайте о своём имидже, создайте позитивный настрой - улыбайтесь.</a:t>
            </a:r>
          </a:p>
          <a:p>
            <a:pPr algn="just"/>
            <a:endParaRPr lang="ru-RU" sz="2000" b="1" dirty="0">
              <a:latin typeface="+mj-lt"/>
            </a:endParaRPr>
          </a:p>
          <a:p>
            <a:pPr algn="just"/>
            <a:r>
              <a:rPr lang="ru-RU" sz="2000" b="1" dirty="0">
                <a:latin typeface="+mj-lt"/>
              </a:rPr>
              <a:t>2. Если планируется собеседование с утра - это самое удачное время. </a:t>
            </a:r>
          </a:p>
          <a:p>
            <a:pPr algn="just"/>
            <a:endParaRPr lang="ru-RU" sz="2000" b="1" dirty="0">
              <a:latin typeface="+mj-lt"/>
            </a:endParaRPr>
          </a:p>
          <a:p>
            <a:pPr algn="just"/>
            <a:r>
              <a:rPr lang="ru-RU" sz="2000" b="1" dirty="0">
                <a:latin typeface="+mj-lt"/>
              </a:rPr>
              <a:t>3. Собеседование начинается при открытии двери в офис компании.</a:t>
            </a:r>
          </a:p>
          <a:p>
            <a:pPr algn="just"/>
            <a:endParaRPr lang="ru-RU" sz="2000" b="1" dirty="0">
              <a:latin typeface="+mj-lt"/>
            </a:endParaRPr>
          </a:p>
          <a:p>
            <a:pPr algn="just"/>
            <a:r>
              <a:rPr lang="ru-RU" sz="2000" b="1" dirty="0">
                <a:latin typeface="+mj-lt"/>
              </a:rPr>
              <a:t>3. Рекрутер на собеседовании оценивает Вас как «человека» (личные характеристики; опыт работы; причины увольнения; интересы в новой вакансии; соответствие корпоративной культуре организации/компании/отдела; совместимость с коллегами, руководителями; оценивание рисков (частые больничные: уходы в декрет, риск переезда, склонности к прогулам, вранью и т.д.).</a:t>
            </a:r>
          </a:p>
          <a:p>
            <a:pPr algn="just"/>
            <a:endParaRPr lang="ru-RU" sz="2000" b="1" dirty="0">
              <a:latin typeface="+mj-lt"/>
            </a:endParaRPr>
          </a:p>
          <a:p>
            <a:pPr algn="just"/>
            <a:r>
              <a:rPr lang="ru-RU" sz="2000" b="1" dirty="0">
                <a:latin typeface="+mj-lt"/>
              </a:rPr>
              <a:t>4. Собеседование проходит по следующим видам: очные/заочные; индивидуальные/групповые; по телефону/по видеосвязи; структурированное, ситуационное (кейс-интервью), проектное, поведенческое, стрессовое, групповое </a:t>
            </a:r>
          </a:p>
          <a:p>
            <a:pPr algn="just"/>
            <a:endParaRPr lang="ru-RU" sz="2000" b="1" dirty="0">
              <a:latin typeface="+mj-lt"/>
            </a:endParaRPr>
          </a:p>
          <a:p>
            <a:endParaRPr lang="ru-RU" dirty="0"/>
          </a:p>
        </p:txBody>
      </p:sp>
      <p:pic>
        <p:nvPicPr>
          <p:cNvPr id="1028" name="Picture 4" descr="https://clipart-best.com/img/smiley/smiley-clip-art-2.png">
            <a:extLst>
              <a:ext uri="{FF2B5EF4-FFF2-40B4-BE49-F238E27FC236}">
                <a16:creationId xmlns:a16="http://schemas.microsoft.com/office/drawing/2014/main" id="{A4A65CC4-E274-4C93-AFE0-D5BEA4F9A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462" y="678618"/>
            <a:ext cx="527272" cy="45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9162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639050"/>
            <a:ext cx="12192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Вопросы к собеседованию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A42328-AC76-4B30-AEA0-0E5991368648}"/>
              </a:ext>
            </a:extLst>
          </p:cNvPr>
          <p:cNvSpPr/>
          <p:nvPr/>
        </p:nvSpPr>
        <p:spPr>
          <a:xfrm>
            <a:off x="516480" y="2622546"/>
            <a:ext cx="7065049" cy="345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Чем Вы можете быть полезны нашей организации?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Ваши сильные профессиональные стороны?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Ваши слабые стороны?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Каковы Ваши интересы вне работы?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 самая серьезная критика была в Ваш адрес?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 повышаете профессиональный уровень?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Чего бы Вы хотели достичь в своей карьере?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183D5-EA9B-420D-8ED5-28F956205093}"/>
              </a:ext>
            </a:extLst>
          </p:cNvPr>
          <p:cNvSpPr/>
          <p:nvPr/>
        </p:nvSpPr>
        <p:spPr>
          <a:xfrm>
            <a:off x="3139284" y="1409599"/>
            <a:ext cx="5712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Структурированное собеседование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www.atet.su/upload/medialibrary/279/279113f0bf036ca4cb3ce39dd9facca4.jpg">
            <a:extLst>
              <a:ext uri="{FF2B5EF4-FFF2-40B4-BE49-F238E27FC236}">
                <a16:creationId xmlns:a16="http://schemas.microsoft.com/office/drawing/2014/main" id="{A4A46301-FA35-4859-BB22-08AF1231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175" y="2732695"/>
            <a:ext cx="3197345" cy="36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817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639050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Вопросы к собеседованию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A42328-AC76-4B30-AEA0-0E5991368648}"/>
              </a:ext>
            </a:extLst>
          </p:cNvPr>
          <p:cNvSpPr/>
          <p:nvPr/>
        </p:nvSpPr>
        <p:spPr>
          <a:xfrm>
            <a:off x="3146714" y="2673137"/>
            <a:ext cx="8139248" cy="2358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Какую задачу Вам нужно было решать?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Какими средствами Вы располагали?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препятствия пришлось преодолевать? Какой путь решения выбрали?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Оцените полученный результат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183D5-EA9B-420D-8ED5-28F956205093}"/>
              </a:ext>
            </a:extLst>
          </p:cNvPr>
          <p:cNvSpPr/>
          <p:nvPr/>
        </p:nvSpPr>
        <p:spPr>
          <a:xfrm>
            <a:off x="3937683" y="1703892"/>
            <a:ext cx="5044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Поведенческое собеседование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2" name="Picture 4" descr="https://thumbs.dreamstime.com/b/%D0%BC%D0%B0-%D0%B5%D0%BD%D1%8C%D0%BA%D0%B8%D0%B9-%D1%87%D0%B5-%D0%BE%D0%B2%D0%B5%D0%BA-d-%D0%B1%D0%B5%D1%81%D0%B5-%D1%83%D0%B5%D1%82-%D1%81-%D0%B5%D0%B3%D0%BE-%D1%80%D1%83%D0%B3%D0%BE%D0%BC-%D0%BE%D0%BD-%D0%B0%D0%B9%D0%BD-46355466.jpg">
            <a:extLst>
              <a:ext uri="{FF2B5EF4-FFF2-40B4-BE49-F238E27FC236}">
                <a16:creationId xmlns:a16="http://schemas.microsoft.com/office/drawing/2014/main" id="{9C5E3146-BBF0-4781-8439-AEB94F826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6" y="3093508"/>
            <a:ext cx="2403935" cy="240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508B8E-C9E5-4A7F-B392-5D8D4939435C}"/>
              </a:ext>
            </a:extLst>
          </p:cNvPr>
          <p:cNvSpPr/>
          <p:nvPr/>
        </p:nvSpPr>
        <p:spPr>
          <a:xfrm>
            <a:off x="769081" y="6306716"/>
            <a:ext cx="8213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</a:rPr>
              <a:t>Исследование конкретных примеров из его прежней рабочей практики</a:t>
            </a:r>
            <a:endParaRPr lang="ru-RU" dirty="0"/>
          </a:p>
        </p:txBody>
      </p:sp>
      <p:pic>
        <p:nvPicPr>
          <p:cNvPr id="3074" name="Picture 2" descr="https://sibiunews.net/new/images/foto/022021/ATENTIE.png">
            <a:extLst>
              <a:ext uri="{FF2B5EF4-FFF2-40B4-BE49-F238E27FC236}">
                <a16:creationId xmlns:a16="http://schemas.microsoft.com/office/drawing/2014/main" id="{37405EFD-0CCF-4A77-8C42-FAF325B9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3" y="6095502"/>
            <a:ext cx="243385" cy="42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C5A113FC-1D6C-4D73-B3B1-A11350627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88125"/>
              </p:ext>
            </p:extLst>
          </p:nvPr>
        </p:nvGraphicFramePr>
        <p:xfrm>
          <a:off x="1" y="6149955"/>
          <a:ext cx="12191999" cy="735950"/>
        </p:xfrm>
        <a:graphic>
          <a:graphicData uri="http://schemas.openxmlformats.org/drawingml/2006/table">
            <a:tbl>
              <a:tblPr/>
              <a:tblGrid>
                <a:gridCol w="12191999">
                  <a:extLst>
                    <a:ext uri="{9D8B030D-6E8A-4147-A177-3AD203B41FA5}">
                      <a16:colId xmlns:a16="http://schemas.microsoft.com/office/drawing/2014/main" val="3638750883"/>
                    </a:ext>
                  </a:extLst>
                </a:gridCol>
              </a:tblGrid>
              <a:tr h="73595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1069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249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639050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Вопросы к собеседованию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183D5-EA9B-420D-8ED5-28F956205093}"/>
              </a:ext>
            </a:extLst>
          </p:cNvPr>
          <p:cNvSpPr/>
          <p:nvPr/>
        </p:nvSpPr>
        <p:spPr>
          <a:xfrm>
            <a:off x="3903476" y="1201206"/>
            <a:ext cx="4385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Стрессовое собеседование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70E158-26B1-41F7-88E5-391692C3B599}"/>
              </a:ext>
            </a:extLst>
          </p:cNvPr>
          <p:cNvSpPr/>
          <p:nvPr/>
        </p:nvSpPr>
        <p:spPr>
          <a:xfrm>
            <a:off x="738763" y="5978484"/>
            <a:ext cx="110330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  <a:latin typeface="YS Text"/>
              </a:rPr>
              <a:t>Стрессовое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интервью — </a:t>
            </a:r>
            <a:r>
              <a:rPr lang="ru-RU" sz="1400" b="1" dirty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</a:t>
            </a:r>
            <a:r>
              <a:rPr lang="ru-RU" sz="1400" b="1" dirty="0">
                <a:solidFill>
                  <a:srgbClr val="333333"/>
                </a:solidFill>
                <a:latin typeface="YS Text"/>
              </a:rPr>
              <a:t>собеседование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, на котором кандидата пытаются вывести из равновесия, поставить в ситуацию, когда он почувствует себя некомфортно или же просто сделать то, к чему соискатель не готов. Используется при приёме на должность, предполагающую большое количество </a:t>
            </a:r>
            <a:r>
              <a:rPr lang="ru-RU" sz="1400" b="1" dirty="0">
                <a:solidFill>
                  <a:srgbClr val="333333"/>
                </a:solidFill>
                <a:latin typeface="YS Text"/>
              </a:rPr>
              <a:t>стрессовых</a:t>
            </a:r>
            <a:r>
              <a:rPr lang="ru-RU" sz="1400" dirty="0">
                <a:solidFill>
                  <a:srgbClr val="333333"/>
                </a:solidFill>
                <a:latin typeface="YS Text"/>
              </a:rPr>
              <a:t> ситуаций — топ-менеджер, менеджер по продажам, рекламный или страховой агент.</a:t>
            </a:r>
            <a:endParaRPr lang="ru-RU" sz="1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9D0309-6076-46E4-8C43-52664242D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96" y="5978484"/>
            <a:ext cx="428211" cy="738664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8162177-3AD4-4681-AF32-A3E1C1021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289415"/>
              </p:ext>
            </p:extLst>
          </p:nvPr>
        </p:nvGraphicFramePr>
        <p:xfrm>
          <a:off x="0" y="5948038"/>
          <a:ext cx="12162408" cy="909962"/>
        </p:xfrm>
        <a:graphic>
          <a:graphicData uri="http://schemas.openxmlformats.org/drawingml/2006/table">
            <a:tbl>
              <a:tblPr/>
              <a:tblGrid>
                <a:gridCol w="12162408">
                  <a:extLst>
                    <a:ext uri="{9D8B030D-6E8A-4147-A177-3AD203B41FA5}">
                      <a16:colId xmlns:a16="http://schemas.microsoft.com/office/drawing/2014/main" val="1111652579"/>
                    </a:ext>
                  </a:extLst>
                </a:gridCol>
              </a:tblGrid>
              <a:tr h="909962">
                <a:tc>
                  <a:txBody>
                    <a:bodyPr/>
                    <a:lstStyle/>
                    <a:p>
                      <a:r>
                        <a:rPr lang="ru-RU" dirty="0"/>
                        <a:t>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240542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65E0C86-8D39-4DA5-81A6-B44FCF7B79AA}"/>
              </a:ext>
            </a:extLst>
          </p:cNvPr>
          <p:cNvSpPr/>
          <p:nvPr/>
        </p:nvSpPr>
        <p:spPr>
          <a:xfrm>
            <a:off x="206780" y="2721114"/>
            <a:ext cx="11848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Можно выделить четыре вида вопросов на стрессоустойчивость: кейс-вопросы, специальные, личные и проективные.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8539A5D-81F8-4938-A377-1B20342BC920}"/>
              </a:ext>
            </a:extLst>
          </p:cNvPr>
          <p:cNvSpPr/>
          <p:nvPr/>
        </p:nvSpPr>
        <p:spPr>
          <a:xfrm>
            <a:off x="206780" y="3457069"/>
            <a:ext cx="115650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2B2B2B"/>
                </a:solidFill>
              </a:rPr>
              <a:t>Суть </a:t>
            </a:r>
            <a:r>
              <a:rPr lang="ru-RU" sz="1600" b="1" dirty="0">
                <a:solidFill>
                  <a:srgbClr val="2B2B2B"/>
                </a:solidFill>
              </a:rPr>
              <a:t>кейс-вопроса</a:t>
            </a:r>
            <a:r>
              <a:rPr lang="ru-RU" sz="1600" dirty="0">
                <a:solidFill>
                  <a:srgbClr val="2B2B2B"/>
                </a:solidFill>
              </a:rPr>
              <a:t> заключается в следующем — кандидату предлагают проблему из реальной жизни. Он должен найти ее решение. Классический кейс-вопрос многих HR-</a:t>
            </a:r>
            <a:r>
              <a:rPr lang="ru-RU" sz="1600" dirty="0" err="1">
                <a:solidFill>
                  <a:srgbClr val="2B2B2B"/>
                </a:solidFill>
              </a:rPr>
              <a:t>ов</a:t>
            </a:r>
            <a:r>
              <a:rPr lang="ru-RU" sz="1600" dirty="0">
                <a:solidFill>
                  <a:srgbClr val="2B2B2B"/>
                </a:solidFill>
              </a:rPr>
              <a:t> — «Продайте мне вот эту вещь». Еще один пример стрессового кейса. Кандидату предлагают ситуацию: «Вам звонит начальник и просит провести переговоры вместо заболевшего сотрудника. Перечислите все ваши действия по порядку». По ответу можно судить, насколько кандидат готов самостоятельно справиться со стрессовой ситуацией. </a:t>
            </a:r>
          </a:p>
          <a:p>
            <a:pPr algn="just"/>
            <a:endParaRPr lang="ru-RU" sz="1600" b="0" i="0" dirty="0">
              <a:solidFill>
                <a:srgbClr val="2B2B2B"/>
              </a:solidFill>
              <a:effectLst/>
            </a:endParaRPr>
          </a:p>
          <a:p>
            <a:pPr algn="just"/>
            <a:r>
              <a:rPr lang="ru-RU" sz="1600" b="0" i="0" dirty="0">
                <a:solidFill>
                  <a:srgbClr val="2B2B2B"/>
                </a:solidFill>
                <a:effectLst/>
              </a:rPr>
              <a:t>Специальные вопросы: ненормированный рабочий день, многозадачность, успешность/</a:t>
            </a:r>
            <a:br>
              <a:rPr lang="ru-RU" sz="1600" b="0" i="0" dirty="0">
                <a:solidFill>
                  <a:srgbClr val="2B2B2B"/>
                </a:solidFill>
                <a:effectLst/>
              </a:rPr>
            </a:br>
            <a:r>
              <a:rPr lang="ru-RU" sz="1600" b="0" i="0" dirty="0">
                <a:solidFill>
                  <a:srgbClr val="2B2B2B"/>
                </a:solidFill>
                <a:effectLst/>
              </a:rPr>
              <a:t>неуспешность в жизни/в профессиональной жизни, отсутствие поощрения работодателем, работа в выходные, праздники, отпуск и т.д.</a:t>
            </a:r>
          </a:p>
        </p:txBody>
      </p:sp>
    </p:spTree>
    <p:extLst>
      <p:ext uri="{BB962C8B-B14F-4D97-AF65-F5344CB8AC3E}">
        <p14:creationId xmlns:p14="http://schemas.microsoft.com/office/powerpoint/2010/main" val="26406595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639050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Ход собеседования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183D5-EA9B-420D-8ED5-28F956205093}"/>
              </a:ext>
            </a:extLst>
          </p:cNvPr>
          <p:cNvSpPr/>
          <p:nvPr/>
        </p:nvSpPr>
        <p:spPr>
          <a:xfrm>
            <a:off x="3859088" y="1406072"/>
            <a:ext cx="4316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Проектное собеседование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70E158-26B1-41F7-88E5-391692C3B599}"/>
              </a:ext>
            </a:extLst>
          </p:cNvPr>
          <p:cNvSpPr/>
          <p:nvPr/>
        </p:nvSpPr>
        <p:spPr>
          <a:xfrm>
            <a:off x="738763" y="5978484"/>
            <a:ext cx="11033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YS Text"/>
              </a:rPr>
              <a:t>.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CA3AE3-6F49-46C1-A674-4F0C54383AB6}"/>
              </a:ext>
            </a:extLst>
          </p:cNvPr>
          <p:cNvSpPr/>
          <p:nvPr/>
        </p:nvSpPr>
        <p:spPr>
          <a:xfrm>
            <a:off x="3071675" y="2318295"/>
            <a:ext cx="83006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Проективное собеседование (проективное интервью). Во время проективного собеседования кандидата просят прокомментировать действия «других людей», попавших в проблемную ситуацию. Вопросы задаются в быстром темпе, чтобы кандидат  отвечал первое, что приходит ему в голову.           </a:t>
            </a:r>
          </a:p>
          <a:p>
            <a:pPr algn="just"/>
            <a:r>
              <a:rPr lang="ru-RU" dirty="0"/>
              <a:t>       Цель данного вида собеседования - проверка личных качеств и моделей поведения кандидата.  Дело в том, что, рассуждая о чужих действиях, человек склонен переносить на них свой собственный опыт. В этом случае соискатель, рассказывая о «других людях», невольно раскрывает свой психологический облик, как бы сам попав в подобную ситуацию.  Примеры вопросов: - За что можно уволить работника? (Проверка ценностей) - Почему люди увольняются? (Проверка мотивации) - Почему некоторые люди опаздывают на работу? (Проверка пунктуальности) - Почему некоторые работники обманывают свое руководство? (Оценка честности) и т. д.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0AF3DBA-2D7D-4766-8043-A30A5AF01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5" t="3884" r="41893" b="3948"/>
          <a:stretch/>
        </p:blipFill>
        <p:spPr>
          <a:xfrm>
            <a:off x="488272" y="2084886"/>
            <a:ext cx="2319256" cy="236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4669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639050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Ход собеседования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183D5-EA9B-420D-8ED5-28F956205093}"/>
              </a:ext>
            </a:extLst>
          </p:cNvPr>
          <p:cNvSpPr/>
          <p:nvPr/>
        </p:nvSpPr>
        <p:spPr>
          <a:xfrm>
            <a:off x="3859088" y="1406072"/>
            <a:ext cx="426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Групповое собеседование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70E158-26B1-41F7-88E5-391692C3B599}"/>
              </a:ext>
            </a:extLst>
          </p:cNvPr>
          <p:cNvSpPr/>
          <p:nvPr/>
        </p:nvSpPr>
        <p:spPr>
          <a:xfrm>
            <a:off x="738763" y="5978484"/>
            <a:ext cx="11033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YS Text"/>
              </a:rPr>
              <a:t>.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CA3AE3-6F49-46C1-A674-4F0C54383AB6}"/>
              </a:ext>
            </a:extLst>
          </p:cNvPr>
          <p:cNvSpPr/>
          <p:nvPr/>
        </p:nvSpPr>
        <p:spPr>
          <a:xfrm>
            <a:off x="4625266" y="2276175"/>
            <a:ext cx="62587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На групповом собеседовании  присутствуют несколько соискателей, либо несколько  представителей от работодателя. Чаще всего данная форма собеседования проводится с кандидатами на  должности, требующие от сотрудника доброжелательности и общительности. Присутствие нескольких менеджеров по персоналу повышает объективность и качество собеседования и исключает предвзятую оценку кандидата</a:t>
            </a:r>
          </a:p>
          <a:p>
            <a:pPr algn="just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0484B9-B6D7-45A4-8297-CC6E62228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" t="12990" r="5689" b="11670"/>
          <a:stretch/>
        </p:blipFill>
        <p:spPr>
          <a:xfrm>
            <a:off x="506027" y="2276175"/>
            <a:ext cx="3692883" cy="232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625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639050"/>
            <a:ext cx="12192000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Ход собеседования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183D5-EA9B-420D-8ED5-28F956205093}"/>
              </a:ext>
            </a:extLst>
          </p:cNvPr>
          <p:cNvSpPr/>
          <p:nvPr/>
        </p:nvSpPr>
        <p:spPr>
          <a:xfrm>
            <a:off x="3947865" y="1545222"/>
            <a:ext cx="4876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Ситуационное собеседование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70E158-26B1-41F7-88E5-391692C3B599}"/>
              </a:ext>
            </a:extLst>
          </p:cNvPr>
          <p:cNvSpPr/>
          <p:nvPr/>
        </p:nvSpPr>
        <p:spPr>
          <a:xfrm flipH="1">
            <a:off x="11771791" y="6219925"/>
            <a:ext cx="1659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333333"/>
                </a:solidFill>
                <a:latin typeface="YS Text"/>
              </a:rPr>
              <a:t>.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1DE140-3639-47ED-8623-4D5B5246E585}"/>
              </a:ext>
            </a:extLst>
          </p:cNvPr>
          <p:cNvSpPr/>
          <p:nvPr/>
        </p:nvSpPr>
        <p:spPr>
          <a:xfrm>
            <a:off x="337249" y="2286495"/>
            <a:ext cx="880516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181818"/>
                </a:solidFill>
                <a:latin typeface="Open Sans"/>
              </a:rPr>
              <a:t>	</a:t>
            </a:r>
            <a:r>
              <a:rPr lang="ru-RU" sz="1600" dirty="0">
                <a:solidFill>
                  <a:srgbClr val="181818"/>
                </a:solidFill>
                <a:latin typeface="Open Sans"/>
              </a:rPr>
              <a:t>Ситуационное собеседование (кейс интервью). В ходе общения соискателю задаются гипотетические вопросы и просят рассказать, как он будет действовать в предложенной ситуации. Чаще всего на ситуационном собеседовании диалоги между работодателем и соискателем начинаются с шаблонных вопросов такого плана: </a:t>
            </a:r>
            <a:r>
              <a:rPr lang="ru-RU" sz="1600" b="1" dirty="0">
                <a:solidFill>
                  <a:srgbClr val="181818"/>
                </a:solidFill>
                <a:latin typeface="Open Sans"/>
              </a:rPr>
              <a:t>- Что Вы сделаете, если…? - Как Вы поступите, если…?</a:t>
            </a:r>
            <a:r>
              <a:rPr lang="ru-RU" sz="1600" dirty="0">
                <a:solidFill>
                  <a:srgbClr val="181818"/>
                </a:solidFill>
                <a:latin typeface="Open Sans"/>
              </a:rPr>
              <a:t>  Ответы на данные вопросы сравниваются с эталонными, которые приняты за образец.  Анализируя ответы на типовые ситуации (кейсы), работодатель пытается составить более четкую характеристику личных и профессиональных качеств соискателя (искренность, личностные ценности и взгляды, коммуникабельность, типичные модели поведения). Другими словами, менеджер по персоналу пытается предсказать,  как претендент на данную должность будет действовать на новом рабочем месте.</a:t>
            </a:r>
            <a:endParaRPr lang="ru-RU" sz="1600" dirty="0"/>
          </a:p>
        </p:txBody>
      </p:sp>
      <p:pic>
        <p:nvPicPr>
          <p:cNvPr id="4098" name="Picture 2" descr="https://live.staticflickr.com/65535/48227525382_62a84d8b96_b.jpg">
            <a:extLst>
              <a:ext uri="{FF2B5EF4-FFF2-40B4-BE49-F238E27FC236}">
                <a16:creationId xmlns:a16="http://schemas.microsoft.com/office/drawing/2014/main" id="{88C5712C-D359-442B-B78D-2B1EF6DB2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4818" y="3551068"/>
            <a:ext cx="2479933" cy="23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06374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9AD2EF64-9346-4C25-8BAE-499811657AD1}"/>
              </a:ext>
            </a:extLst>
          </p:cNvPr>
          <p:cNvSpPr/>
          <p:nvPr/>
        </p:nvSpPr>
        <p:spPr>
          <a:xfrm>
            <a:off x="0" y="400111"/>
            <a:ext cx="12192000" cy="150192"/>
          </a:xfrm>
          <a:prstGeom prst="rect">
            <a:avLst/>
          </a:prstGeom>
          <a:solidFill>
            <a:srgbClr val="24407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100A5443-DD76-47B1-B120-611CE6AE4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361" y="4611231"/>
            <a:ext cx="3947838" cy="2246769"/>
          </a:xfrm>
        </p:spPr>
        <p:txBody>
          <a:bodyPr>
            <a:noAutofit/>
          </a:bodyPr>
          <a:lstStyle/>
          <a:p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3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1600" b="1" dirty="0">
                <a:latin typeface="+mn-lt"/>
                <a:ea typeface="Cambria" panose="02040503050406030204" pitchFamily="18" charset="0"/>
              </a:rPr>
            </a:br>
            <a:b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1600" dirty="0"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0839266-D226-4EC2-9740-E4753EE14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93565" cy="39565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F1C30AC-3B20-418D-BC74-6A5CAC2CA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65" y="0"/>
            <a:ext cx="5698435" cy="40011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7D5151-1EAF-44DD-92E1-6015A134A38E}"/>
              </a:ext>
            </a:extLst>
          </p:cNvPr>
          <p:cNvSpPr/>
          <p:nvPr/>
        </p:nvSpPr>
        <p:spPr>
          <a:xfrm>
            <a:off x="0" y="639050"/>
            <a:ext cx="12192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Важные советы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C1183D5-EA9B-420D-8ED5-28F956205093}"/>
              </a:ext>
            </a:extLst>
          </p:cNvPr>
          <p:cNvSpPr/>
          <p:nvPr/>
        </p:nvSpPr>
        <p:spPr>
          <a:xfrm>
            <a:off x="2142341" y="1320459"/>
            <a:ext cx="8702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 собеседовании нельзя говорить следующие фразы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4DA351B-D5F4-442D-9FEB-74E6DC6D9301}"/>
              </a:ext>
            </a:extLst>
          </p:cNvPr>
          <p:cNvSpPr/>
          <p:nvPr/>
        </p:nvSpPr>
        <p:spPr>
          <a:xfrm>
            <a:off x="352148" y="2283217"/>
            <a:ext cx="114877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…Мне необходима любая работа…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…Я не знаю…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…Я сегодня плохо себя чувствую, поэтому </a:t>
            </a:r>
            <a:r>
              <a:rPr lang="ru-RU">
                <a:solidFill>
                  <a:prstClr val="black"/>
                </a:solidFill>
              </a:rPr>
              <a:t>отвечаю невпопад</a:t>
            </a:r>
            <a:r>
              <a:rPr lang="ru-RU" dirty="0">
                <a:solidFill>
                  <a:prstClr val="black"/>
                </a:solidFill>
              </a:rPr>
              <a:t>…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…Мой предыдущий руководить был очень плохим руководителем и человеком…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…Я ничего не знаю о Вашей организации Чем она занимается?</a:t>
            </a:r>
          </a:p>
          <a:p>
            <a:pPr lvl="0"/>
            <a:endParaRPr lang="ru-RU" b="1" dirty="0">
              <a:solidFill>
                <a:srgbClr val="C00000"/>
              </a:solidFill>
            </a:endParaRPr>
          </a:p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Надо быть готовым ответить на «глупые» вопросы</a:t>
            </a:r>
          </a:p>
          <a:p>
            <a:pPr lvl="0" algn="ctr"/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Почему люк круглой формы?</a:t>
            </a:r>
          </a:p>
          <a:p>
            <a:pPr lvl="0"/>
            <a:r>
              <a:rPr lang="ru-RU" dirty="0">
                <a:solidFill>
                  <a:prstClr val="black"/>
                </a:solidFill>
              </a:rPr>
              <a:t>Сколько апельсинов поместится в КАМАЗ?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B330A-57CE-4280-84F8-B67A23A16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4447" y="4314548"/>
            <a:ext cx="1501765" cy="202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8722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954</Words>
  <Application>Microsoft Office PowerPoint</Application>
  <PresentationFormat>Широкоэкранный</PresentationFormat>
  <Paragraphs>70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Cambria</vt:lpstr>
      <vt:lpstr>Open Sans</vt:lpstr>
      <vt:lpstr>Times New Roman</vt:lpstr>
      <vt:lpstr>YS Text</vt:lpstr>
      <vt:lpstr>Тема Office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 сетевого взаимодействия Центра опережающей профессиональной подготовки</dc:title>
  <dc:creator>user</dc:creator>
  <cp:lastModifiedBy>user</cp:lastModifiedBy>
  <cp:revision>269</cp:revision>
  <cp:lastPrinted>2022-02-09T12:18:11Z</cp:lastPrinted>
  <dcterms:created xsi:type="dcterms:W3CDTF">2021-03-24T06:44:46Z</dcterms:created>
  <dcterms:modified xsi:type="dcterms:W3CDTF">2022-02-09T12:35:14Z</dcterms:modified>
</cp:coreProperties>
</file>